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511" r:id="rId3"/>
    <p:sldId id="263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ikejaotis" id="{8AB3BD57-B1BE-4D6B-8BC4-D8CF4F99B82B}">
          <p14:sldIdLst>
            <p14:sldId id="258"/>
            <p14:sldId id="511"/>
            <p14:sldId id="263"/>
            <p14:sldId id="262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</p14:sldIdLst>
        </p14:section>
        <p14:section name="Tiitlita jaotis" id="{00162D89-9B19-4637-9CAE-F57FBBEA878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70ECB-E711-46D3-9F7D-464AE9723D96}" type="datetimeFigureOut">
              <a:rPr lang="et-EE" smtClean="0"/>
              <a:t>05.03.2020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510D4-2D3B-49F9-B9AE-7A7048C4D16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611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E309-6BB3-48B6-A5FB-23FE0386C9E4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424D2-7118-4E19-83F1-40DA182EEBD3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2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613B-1080-41D3-AAA1-FDBDBF3ADC34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3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6208713"/>
            <a:ext cx="49879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1787288"/>
            <a:ext cx="78867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28650" y="3352199"/>
            <a:ext cx="7886700" cy="45267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77591" y="4584255"/>
            <a:ext cx="5824538" cy="4667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217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 r="25420"/>
          <a:stretch>
            <a:fillRect/>
          </a:stretch>
        </p:blipFill>
        <p:spPr bwMode="auto">
          <a:xfrm>
            <a:off x="2324100" y="0"/>
            <a:ext cx="68199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25450"/>
            <a:ext cx="10429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0" y="344918"/>
            <a:ext cx="9144000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7567" y="1429596"/>
            <a:ext cx="8068866" cy="517440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02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55588"/>
            <a:ext cx="5554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8650" y="55185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DBB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DB8B-E365-4FFA-9A4D-253908F15067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4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21C0-239F-4A26-A4E3-4A06AB6670FB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5FF2E-D963-4417-8286-4BA9CD815F02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6E35-5286-47E1-AC2A-A2B2F9A0DB04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BCB10-F97A-497B-BCF0-ABB3097C86E5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8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D6DD-7416-4E85-8D29-5DD8EE2EBC41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B198-D42C-4777-8EEF-E78DA26DEB6F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7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t-EE" noProof="0"/>
              <a:t>Pildi lisamiseks klõpsake ikooni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41BC7-E85E-485D-BCA4-955682776D5F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8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t-EE"/>
              <a:t>Muutke tiitli laadi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t-EE"/>
              <a:t>Muutke teksti laade</a:t>
            </a:r>
          </a:p>
          <a:p>
            <a:pPr lvl="1"/>
            <a:r>
              <a:rPr lang="et-EE" altLang="et-EE"/>
              <a:t>Teine tase</a:t>
            </a:r>
          </a:p>
          <a:p>
            <a:pPr lvl="2"/>
            <a:r>
              <a:rPr lang="et-EE" altLang="et-EE"/>
              <a:t>Kolmas tase</a:t>
            </a:r>
          </a:p>
          <a:p>
            <a:pPr lvl="3"/>
            <a:r>
              <a:rPr lang="et-EE" altLang="et-EE"/>
              <a:t>Neljas tase</a:t>
            </a:r>
          </a:p>
          <a:p>
            <a:pPr lvl="4"/>
            <a:r>
              <a:rPr lang="et-EE" alt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/>
              <a:t>BRUSSEL  JAADLA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1D6026-7480-443E-917D-07A79D5A4E56}" type="slidenum">
              <a:rPr lang="et-E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6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FaFmRngUiU#action=shar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kyl.ee/galerii/housing-europe-ad-hoc-tooruhm-uleminekuperioodis-eluasemesusteemide-toetamiseks-tallinn-16-04-1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eugreenweek.eu/en/partner-events/10th-baltic-housing-confer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3600" b="1" dirty="0"/>
              <a:t>Housing &amp; EU Finance 2020 – 2027</a:t>
            </a:r>
            <a:br>
              <a:rPr lang="et-EE" sz="3600" b="1" dirty="0"/>
            </a:br>
            <a:r>
              <a:rPr lang="et-EE" sz="3600" b="1" dirty="0"/>
              <a:t>Perspective from the ground</a:t>
            </a:r>
          </a:p>
        </p:txBody>
      </p:sp>
      <p:sp>
        <p:nvSpPr>
          <p:cNvPr id="7" name="Alapealkiri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 </a:t>
            </a:r>
            <a:r>
              <a:rPr lang="et-EE" b="1" dirty="0"/>
              <a:t>Andres  Jaadla</a:t>
            </a:r>
          </a:p>
          <a:p>
            <a:r>
              <a:rPr lang="et-EE" dirty="0" err="1"/>
              <a:t>Chairman</a:t>
            </a:r>
            <a:r>
              <a:rPr lang="et-EE" dirty="0"/>
              <a:t> – EKYL </a:t>
            </a:r>
          </a:p>
          <a:p>
            <a:r>
              <a:rPr lang="et-EE" dirty="0"/>
              <a:t> Housing Europe – </a:t>
            </a:r>
            <a:r>
              <a:rPr lang="et-EE" dirty="0" err="1"/>
              <a:t>board</a:t>
            </a:r>
            <a:r>
              <a:rPr lang="et-EE" dirty="0"/>
              <a:t> </a:t>
            </a:r>
            <a:r>
              <a:rPr lang="et-EE" dirty="0" err="1"/>
              <a:t>member</a:t>
            </a:r>
            <a:endParaRPr lang="et-EE" dirty="0"/>
          </a:p>
          <a:p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BA3D4-E2A1-4FB1-A732-820106AA8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99799"/>
            <a:ext cx="1299375" cy="17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" y="1417638"/>
            <a:ext cx="8954929" cy="49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1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>
          <a:xfrm>
            <a:off x="467544" y="630932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" y="1556792"/>
            <a:ext cx="893112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567688" cy="42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0" y="1448886"/>
            <a:ext cx="7903826" cy="525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sz="9600" dirty="0">
                <a:hlinkClick r:id="rId2"/>
              </a:rPr>
              <a:t>Video</a:t>
            </a:r>
            <a:r>
              <a:rPr lang="et-EE" sz="9600" dirty="0"/>
              <a:t> 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</p:spTree>
    <p:extLst>
      <p:ext uri="{BB962C8B-B14F-4D97-AF65-F5344CB8AC3E}">
        <p14:creationId xmlns:p14="http://schemas.microsoft.com/office/powerpoint/2010/main" val="217587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Let’s do it  ! </a:t>
            </a:r>
            <a:br>
              <a:rPr lang="et-EE" b="1" dirty="0"/>
            </a:br>
            <a:r>
              <a:rPr lang="et-EE" b="1" dirty="0">
                <a:solidFill>
                  <a:srgbClr val="000000"/>
                </a:solidFill>
              </a:rPr>
              <a:t>NZEB renovation  in Europe </a:t>
            </a:r>
            <a:endParaRPr lang="et-EE" b="1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1" y="1600200"/>
            <a:ext cx="80455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9" y="1583788"/>
            <a:ext cx="790098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0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			</a:t>
            </a:r>
            <a:r>
              <a:rPr lang="et-EE" sz="3600" b="1" dirty="0" err="1"/>
              <a:t>Thank</a:t>
            </a:r>
            <a:r>
              <a:rPr lang="et-EE" sz="3600" b="1" dirty="0"/>
              <a:t> </a:t>
            </a:r>
            <a:r>
              <a:rPr lang="et-EE" sz="3600" b="1" dirty="0" err="1"/>
              <a:t>you</a:t>
            </a:r>
            <a:r>
              <a:rPr lang="et-EE" sz="3600" b="1" dirty="0"/>
              <a:t> !</a:t>
            </a:r>
          </a:p>
          <a:p>
            <a:pPr marL="0" indent="0">
              <a:buNone/>
            </a:pPr>
            <a:r>
              <a:rPr lang="et-EE" sz="3600" b="1" dirty="0"/>
              <a:t>           </a:t>
            </a:r>
          </a:p>
          <a:p>
            <a:pPr marL="0" indent="0" algn="ctr">
              <a:buNone/>
            </a:pPr>
            <a:r>
              <a:rPr lang="fi-FI" sz="2400" dirty="0"/>
              <a:t>Eesti Korteriühistute Liit </a:t>
            </a:r>
            <a:endParaRPr lang="et-EE" sz="2400" dirty="0"/>
          </a:p>
          <a:p>
            <a:pPr marL="0" indent="0" algn="ctr">
              <a:buNone/>
            </a:pPr>
            <a:r>
              <a:rPr lang="fi-FI" sz="2400" dirty="0" err="1"/>
              <a:t>Sakala</a:t>
            </a:r>
            <a:r>
              <a:rPr lang="fi-FI" sz="2400" dirty="0"/>
              <a:t> 23A, 10141 Tallinn </a:t>
            </a:r>
            <a:endParaRPr lang="et-EE" sz="2400" dirty="0"/>
          </a:p>
          <a:p>
            <a:pPr marL="0" indent="0" algn="ctr">
              <a:buNone/>
            </a:pPr>
            <a:r>
              <a:rPr lang="fi-FI" sz="2400" dirty="0"/>
              <a:t>tel. (+372) 6 275 740, </a:t>
            </a:r>
            <a:endParaRPr lang="et-EE" sz="2400" dirty="0"/>
          </a:p>
          <a:p>
            <a:pPr marL="0" indent="0" algn="ctr">
              <a:buNone/>
            </a:pPr>
            <a:r>
              <a:rPr lang="fi-FI" sz="2400" dirty="0" err="1"/>
              <a:t>ekyl@ekyl.ee</a:t>
            </a:r>
            <a:r>
              <a:rPr lang="fi-FI" sz="2400" dirty="0"/>
              <a:t> </a:t>
            </a:r>
            <a:endParaRPr lang="et-EE" sz="2400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sp>
        <p:nvSpPr>
          <p:cNvPr id="6" name="AutoShape 4" descr="Pildiotsingu un habitat day 2019 tulem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564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9F92-99C2-45D9-A88E-0007921E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New start !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F4423F-B274-41C7-8752-1649F607A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89" y="1772816"/>
            <a:ext cx="8883328" cy="38884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23A1-9603-4F67-9A94-511CAFD8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CCB75-777F-494C-AFE2-017125AE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</p:spTree>
    <p:extLst>
      <p:ext uri="{BB962C8B-B14F-4D97-AF65-F5344CB8AC3E}">
        <p14:creationId xmlns:p14="http://schemas.microsoft.com/office/powerpoint/2010/main" val="339138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US" sz="3600" b="1" dirty="0"/>
              <a:t>Housing Europe Ad Hoc Working Group</a:t>
            </a:r>
            <a:endParaRPr lang="et-EE" sz="3600" b="1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b="1" dirty="0">
                <a:solidFill>
                  <a:schemeClr val="tx2"/>
                </a:solidFill>
              </a:rPr>
              <a:t>16th of </a:t>
            </a:r>
            <a:r>
              <a:rPr lang="et-EE" b="1" dirty="0" err="1">
                <a:solidFill>
                  <a:schemeClr val="tx2"/>
                </a:solidFill>
              </a:rPr>
              <a:t>April</a:t>
            </a:r>
            <a:r>
              <a:rPr lang="et-EE" b="1" dirty="0">
                <a:solidFill>
                  <a:schemeClr val="tx2"/>
                </a:solidFill>
              </a:rPr>
              <a:t>  2019 Tallinn  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hlinkClick r:id="rId2"/>
              </a:rPr>
              <a:t>4th meeting of the Ad Hoc Working Group in support of countries with housing systems in transition</a:t>
            </a:r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dirty="0"/>
              <a:t>Which housing system to choose &amp; how to finance?</a:t>
            </a: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>
          <a:xfrm>
            <a:off x="428978" y="632271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EKÜL </a:t>
            </a:r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>
                <a:solidFill>
                  <a:prstClr val="black">
                    <a:tint val="75000"/>
                  </a:prstClr>
                </a:solidFill>
              </a:rPr>
              <a:t>BRUSSEL  JAADLA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8" y="4383528"/>
            <a:ext cx="2520280" cy="17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84" y="4347100"/>
            <a:ext cx="153530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8" y="102870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6FC70-A22A-40A5-BC33-6C7A8BBDA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4934405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0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/>
          <a:lstStyle/>
          <a:p>
            <a:r>
              <a:rPr lang="et-EE" dirty="0"/>
              <a:t> XX Baltic Housing Conference 2019 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Housing Europe helps to respond to requests for information from </a:t>
            </a:r>
            <a:r>
              <a:rPr lang="en-US" sz="3600" b="1" dirty="0"/>
              <a:t>countries with housing systems in transition</a:t>
            </a:r>
            <a:r>
              <a:rPr lang="en-US" b="1" dirty="0"/>
              <a:t>. It serves as a platform to bring together current or former experts from within Housing Europe Members and experts recommended by Members from e.g. academia or other entities </a:t>
            </a:r>
            <a:r>
              <a:rPr lang="en-US" b="1" dirty="0" err="1"/>
              <a:t>specialising</a:t>
            </a:r>
            <a:r>
              <a:rPr lang="en-US" b="1" dirty="0"/>
              <a:t> in housing</a:t>
            </a:r>
            <a:r>
              <a:rPr lang="et-EE" dirty="0">
                <a:hlinkClick r:id="rId2"/>
              </a:rPr>
              <a:t>https://www.eugreenweek.eu/en/partner-events/10th-baltic-housing-conference</a:t>
            </a:r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EKÜL </a:t>
            </a:r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>
                <a:solidFill>
                  <a:prstClr val="black">
                    <a:tint val="75000"/>
                  </a:prstClr>
                </a:solidFill>
              </a:rPr>
              <a:t>BRUSSEL  JAADLA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3" y="1844824"/>
            <a:ext cx="4746103" cy="35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46" y="1844824"/>
            <a:ext cx="2778546" cy="372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15210" y="274638"/>
            <a:ext cx="8913580" cy="1143000"/>
          </a:xfrm>
        </p:spPr>
        <p:txBody>
          <a:bodyPr/>
          <a:lstStyle/>
          <a:p>
            <a:r>
              <a:rPr lang="et-EE" b="1" dirty="0"/>
              <a:t>Sustainable innovation –</a:t>
            </a:r>
            <a:br>
              <a:rPr lang="et-EE" b="1" dirty="0"/>
            </a:br>
            <a:r>
              <a:rPr lang="et-EE" b="1" dirty="0"/>
              <a:t>NZEB renovation case Estonia  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sz="8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sz="8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8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8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" y="1412776"/>
            <a:ext cx="8849278" cy="49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8" y="1593529"/>
            <a:ext cx="8527794" cy="493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11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" y="1600200"/>
            <a:ext cx="8929176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71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1436"/>
            <a:ext cx="8944723" cy="461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06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NZEB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Renovation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prefabricates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t-E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elements</a:t>
            </a:r>
            <a: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t-EE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EKÜL </a:t>
            </a:r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/>
              <a:t>BRUSSEL  JAADLA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638"/>
            <a:ext cx="8229600" cy="51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985332"/>
      </p:ext>
    </p:extLst>
  </p:cSld>
  <p:clrMapOvr>
    <a:masterClrMapping/>
  </p:clrMapOvr>
</p:sld>
</file>

<file path=ppt/theme/theme1.xml><?xml version="1.0" encoding="utf-8"?>
<a:theme xmlns:a="http://schemas.openxmlformats.org/drawingml/2006/main" name="2015 EELARVEST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270</Words>
  <Application>Microsoft Office PowerPoint</Application>
  <PresentationFormat>On-screen Show (4:3)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2015 EELARVEST</vt:lpstr>
      <vt:lpstr>Housing &amp; EU Finance 2020 – 2027 Perspective from the ground</vt:lpstr>
      <vt:lpstr>New start !</vt:lpstr>
      <vt:lpstr>Housing Europe Ad Hoc Working Group</vt:lpstr>
      <vt:lpstr> XX Baltic Housing Conference 2019 </vt:lpstr>
      <vt:lpstr>Sustainable innovation – NZEB renovation case Estonia  </vt:lpstr>
      <vt:lpstr> NZEB Renovation  with prefabricates elements  </vt:lpstr>
      <vt:lpstr> NZEB Renovation  with prefabricates elements  </vt:lpstr>
      <vt:lpstr> NZEB Renovation  with prefabricates elements  </vt:lpstr>
      <vt:lpstr> NZEB Renovation  with prefabricates elements  </vt:lpstr>
      <vt:lpstr>NZEB Renovation  with prefabricates elements  </vt:lpstr>
      <vt:lpstr> NZEB Renovation  with prefabricates elements  </vt:lpstr>
      <vt:lpstr>PowerPoint Presentation</vt:lpstr>
      <vt:lpstr>Let’s do it  !  NZEB renovation  in Europe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 housing,     case Estonia</dc:title>
  <dc:creator>Windows User</dc:creator>
  <cp:lastModifiedBy>Andres Jaadla</cp:lastModifiedBy>
  <cp:revision>25</cp:revision>
  <dcterms:created xsi:type="dcterms:W3CDTF">2019-10-02T06:27:27Z</dcterms:created>
  <dcterms:modified xsi:type="dcterms:W3CDTF">2020-03-05T09:34:47Z</dcterms:modified>
</cp:coreProperties>
</file>